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79" r:id="rId3"/>
    <p:sldId id="340" r:id="rId4"/>
    <p:sldId id="398" r:id="rId5"/>
    <p:sldId id="390" r:id="rId6"/>
    <p:sldId id="393" r:id="rId7"/>
    <p:sldId id="394" r:id="rId8"/>
    <p:sldId id="396" r:id="rId9"/>
    <p:sldId id="400" r:id="rId10"/>
    <p:sldId id="401" r:id="rId11"/>
    <p:sldId id="30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CC"/>
    <a:srgbClr val="CCCCFF"/>
    <a:srgbClr val="B6E8CA"/>
    <a:srgbClr val="99CCFF"/>
    <a:srgbClr val="CCFF33"/>
    <a:srgbClr val="FF505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83049" autoAdjust="0"/>
  </p:normalViewPr>
  <p:slideViewPr>
    <p:cSldViewPr showGuides="1">
      <p:cViewPr varScale="1">
        <p:scale>
          <a:sx n="89" d="100"/>
          <a:sy n="89" d="100"/>
        </p:scale>
        <p:origin x="-15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92B2FA2-A15E-4C95-AF3D-A3A8C866978B}" type="datetimeFigureOut">
              <a:rPr lang="ru-RU"/>
              <a:pPr>
                <a:defRPr/>
              </a:pPr>
              <a:t>30.05.2017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B47A7F-C824-4BBB-962A-5696A3CC0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582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9FC59E-72E7-4234-BB7E-A532DD2002FB}" type="slidenum">
              <a:rPr lang="ru-RU" smtClean="0"/>
              <a:pPr eaLnBrk="1" hangingPunct="1"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92423-E68C-47FD-AB4B-3D6556019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246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0F2AD-26F6-4746-AF23-1FED1820A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60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DADB1-EDF5-4CCA-9D54-456DF0AF6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63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0CA6B-CCB1-4047-99F5-A8BF2460F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46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80580-0C46-4980-8D04-E8D4781F9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55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F3913-B7A4-4F36-B6F9-8574B7145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99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BD178-764A-49F5-A203-0CC37E167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18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049D7-6437-4A6F-BA36-177678DAB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28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FBD72-7714-44FB-B87B-03AE7463E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83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A0EA8-AD60-4138-ADB0-4BDC6D457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59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1AE8E-63DA-44F0-ADB0-42FE48283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99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3F7F864-6840-4B45-8526-200758187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5"/>
          <p:cNvSpPr>
            <a:spLocks noChangeShapeType="1"/>
          </p:cNvSpPr>
          <p:nvPr/>
        </p:nvSpPr>
        <p:spPr bwMode="auto">
          <a:xfrm>
            <a:off x="228600" y="228600"/>
            <a:ext cx="0" cy="1828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" name="Line 6"/>
          <p:cNvSpPr>
            <a:spLocks noChangeShapeType="1"/>
          </p:cNvSpPr>
          <p:nvPr/>
        </p:nvSpPr>
        <p:spPr bwMode="auto">
          <a:xfrm>
            <a:off x="228600" y="228600"/>
            <a:ext cx="2438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2" name="Line 7"/>
          <p:cNvSpPr>
            <a:spLocks noChangeShapeType="1"/>
          </p:cNvSpPr>
          <p:nvPr/>
        </p:nvSpPr>
        <p:spPr bwMode="auto">
          <a:xfrm>
            <a:off x="3581400" y="6629400"/>
            <a:ext cx="53340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" name="Line 8"/>
          <p:cNvSpPr>
            <a:spLocks noChangeShapeType="1"/>
          </p:cNvSpPr>
          <p:nvPr/>
        </p:nvSpPr>
        <p:spPr bwMode="auto">
          <a:xfrm flipV="1">
            <a:off x="8915400" y="3886200"/>
            <a:ext cx="0" cy="27432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5334000" y="6477000"/>
            <a:ext cx="3429000" cy="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5" name="Line 10"/>
          <p:cNvSpPr>
            <a:spLocks noChangeShapeType="1"/>
          </p:cNvSpPr>
          <p:nvPr/>
        </p:nvSpPr>
        <p:spPr bwMode="auto">
          <a:xfrm flipV="1">
            <a:off x="8763000" y="4724400"/>
            <a:ext cx="0" cy="17526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6" name="Text Box 11"/>
          <p:cNvSpPr txBox="1">
            <a:spLocks noChangeArrowheads="1"/>
          </p:cNvSpPr>
          <p:nvPr/>
        </p:nvSpPr>
        <p:spPr bwMode="auto">
          <a:xfrm>
            <a:off x="2819400" y="5924550"/>
            <a:ext cx="586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/>
              <a:t>УО «ГГУ им. Ф. Скорины, Гомель, Беларусь</a:t>
            </a:r>
          </a:p>
        </p:txBody>
      </p:sp>
      <p:sp>
        <p:nvSpPr>
          <p:cNvPr id="2057" name="Text Box 11"/>
          <p:cNvSpPr txBox="1">
            <a:spLocks noChangeArrowheads="1"/>
          </p:cNvSpPr>
          <p:nvPr/>
        </p:nvSpPr>
        <p:spPr bwMode="auto">
          <a:xfrm>
            <a:off x="1143000" y="1717675"/>
            <a:ext cx="6477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  <a:defRPr/>
            </a:pP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</a:rPr>
              <a:t>ОСИПЕНКО Евгений Владиславович</a:t>
            </a:r>
          </a:p>
        </p:txBody>
      </p:sp>
      <p:pic>
        <p:nvPicPr>
          <p:cNvPr id="205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" t="5083"/>
          <a:stretch>
            <a:fillRect/>
          </a:stretch>
        </p:blipFill>
        <p:spPr bwMode="auto">
          <a:xfrm>
            <a:off x="7239000" y="115888"/>
            <a:ext cx="1774825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WordArt 4"/>
          <p:cNvSpPr>
            <a:spLocks noChangeArrowheads="1" noChangeShapeType="1" noTextEdit="1"/>
          </p:cNvSpPr>
          <p:nvPr/>
        </p:nvSpPr>
        <p:spPr bwMode="auto">
          <a:xfrm>
            <a:off x="228600" y="2362200"/>
            <a:ext cx="8686800" cy="2590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atin typeface="Verdana"/>
              </a:rPr>
              <a:t>Система комплексного автоматизированного </a:t>
            </a:r>
          </a:p>
          <a:p>
            <a:pPr algn="ctr"/>
            <a:r>
              <a:rPr lang="ru-RU" sz="3600" b="1" kern="10">
                <a:latin typeface="Verdana"/>
              </a:rPr>
              <a:t>педагогического контроля в физическом воспитании </a:t>
            </a:r>
          </a:p>
          <a:p>
            <a:pPr algn="ctr"/>
            <a:r>
              <a:rPr lang="ru-RU" sz="3600" b="1" kern="10">
                <a:latin typeface="Verdana"/>
              </a:rPr>
              <a:t>обучающихся учреждений образования</a:t>
            </a:r>
          </a:p>
        </p:txBody>
      </p:sp>
      <p:pic>
        <p:nvPicPr>
          <p:cNvPr id="2060" name="Рисунок 2" descr="Картинка 100 ид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355600"/>
            <a:ext cx="416877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" t="5083"/>
          <a:stretch>
            <a:fillRect/>
          </a:stretch>
        </p:blipFill>
        <p:spPr bwMode="auto">
          <a:xfrm>
            <a:off x="3962400" y="0"/>
            <a:ext cx="177482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 descr="F:\Конкурс 100 идей РБ\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793200"/>
            <a:ext cx="6840538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F:\Конкурс 100 идей РБ\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124200"/>
            <a:ext cx="25908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F:\Конкурс 100 идей РБ\jZWMKULVREA.jpg"/>
          <p:cNvPicPr/>
          <p:nvPr/>
        </p:nvPicPr>
        <p:blipFill>
          <a:blip r:embed="rId6" cstate="print"/>
          <a:srcRect b="4244"/>
          <a:stretch>
            <a:fillRect/>
          </a:stretch>
        </p:blipFill>
        <p:spPr bwMode="auto">
          <a:xfrm>
            <a:off x="6571589" y="0"/>
            <a:ext cx="2572411" cy="3561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rcRect l="29375" t="19531" r="26875" b="10938"/>
          <a:stretch>
            <a:fillRect/>
          </a:stretch>
        </p:blipFill>
        <p:spPr bwMode="auto">
          <a:xfrm>
            <a:off x="304800" y="1"/>
            <a:ext cx="2514600" cy="339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print"/>
          <a:srcRect l="11250" r="15000"/>
          <a:stretch>
            <a:fillRect/>
          </a:stretch>
        </p:blipFill>
        <p:spPr bwMode="auto">
          <a:xfrm>
            <a:off x="6573123" y="3352801"/>
            <a:ext cx="2570877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Рисунок 10" descr="Свидетельство MWC - 2011"/>
          <p:cNvPicPr>
            <a:picLocks noChangeAspect="1" noChangeArrowheads="1"/>
          </p:cNvPicPr>
          <p:nvPr/>
        </p:nvPicPr>
        <p:blipFill>
          <a:blip r:embed="rId9" cstate="print"/>
          <a:srcRect l="983" r="2664" b="1329"/>
          <a:stretch>
            <a:fillRect/>
          </a:stretch>
        </p:blipFill>
        <p:spPr bwMode="auto">
          <a:xfrm>
            <a:off x="2971800" y="1676400"/>
            <a:ext cx="3617363" cy="5181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1066800" y="533400"/>
            <a:ext cx="7315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Спасибо за внимание!!!</a:t>
            </a:r>
          </a:p>
        </p:txBody>
      </p:sp>
      <p:sp>
        <p:nvSpPr>
          <p:cNvPr id="12291" name="Line 5"/>
          <p:cNvSpPr>
            <a:spLocks noChangeShapeType="1"/>
          </p:cNvSpPr>
          <p:nvPr/>
        </p:nvSpPr>
        <p:spPr bwMode="auto">
          <a:xfrm>
            <a:off x="228600" y="228600"/>
            <a:ext cx="0" cy="1828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2" name="Line 6"/>
          <p:cNvSpPr>
            <a:spLocks noChangeShapeType="1"/>
          </p:cNvSpPr>
          <p:nvPr/>
        </p:nvSpPr>
        <p:spPr bwMode="auto">
          <a:xfrm>
            <a:off x="228600" y="228600"/>
            <a:ext cx="2438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3" name="Line 7"/>
          <p:cNvSpPr>
            <a:spLocks noChangeShapeType="1"/>
          </p:cNvSpPr>
          <p:nvPr/>
        </p:nvSpPr>
        <p:spPr bwMode="auto">
          <a:xfrm>
            <a:off x="3581400" y="6629400"/>
            <a:ext cx="53340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4" name="Line 8"/>
          <p:cNvSpPr>
            <a:spLocks noChangeShapeType="1"/>
          </p:cNvSpPr>
          <p:nvPr/>
        </p:nvSpPr>
        <p:spPr bwMode="auto">
          <a:xfrm flipV="1">
            <a:off x="8915400" y="3886200"/>
            <a:ext cx="0" cy="27432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5" name="Line 9"/>
          <p:cNvSpPr>
            <a:spLocks noChangeShapeType="1"/>
          </p:cNvSpPr>
          <p:nvPr/>
        </p:nvSpPr>
        <p:spPr bwMode="auto">
          <a:xfrm>
            <a:off x="5334000" y="6477000"/>
            <a:ext cx="3429000" cy="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6" name="Line 10"/>
          <p:cNvSpPr>
            <a:spLocks noChangeShapeType="1"/>
          </p:cNvSpPr>
          <p:nvPr/>
        </p:nvSpPr>
        <p:spPr bwMode="auto">
          <a:xfrm flipV="1">
            <a:off x="8763000" y="4724400"/>
            <a:ext cx="0" cy="17526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2297" name="Picture 11" descr="D:\40 диск\Документы Евгения\Я\Гомель\Универ\Dsc017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7175"/>
            <a:ext cx="6289675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1686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633413"/>
            <a:ext cx="870585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 txBox="1">
            <a:spLocks noChangeArrowheads="1"/>
          </p:cNvSpPr>
          <p:nvPr/>
        </p:nvSpPr>
        <p:spPr bwMode="auto">
          <a:xfrm>
            <a:off x="0" y="533400"/>
            <a:ext cx="9144000" cy="5867400"/>
          </a:xfrm>
          <a:prstGeom prst="rect">
            <a:avLst/>
          </a:prstGeom>
          <a:solidFill>
            <a:srgbClr val="99FF99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marL="341313" indent="-341313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be-BY" sz="1900"/>
              <a:t> теоретико-практическое обоснование, разработка, экспериментальная</a:t>
            </a:r>
          </a:p>
          <a:p>
            <a:pPr algn="just"/>
            <a:r>
              <a:rPr lang="be-BY" sz="1900"/>
              <a:t> апробация и внедрение системы комплексного автоматизированного</a:t>
            </a:r>
          </a:p>
          <a:p>
            <a:pPr algn="just"/>
            <a:r>
              <a:rPr lang="be-BY" sz="1900"/>
              <a:t> педагогического контроля физической культуры и физического состояния</a:t>
            </a:r>
          </a:p>
          <a:p>
            <a:pPr algn="just"/>
            <a:r>
              <a:rPr lang="be-BY" sz="1900"/>
              <a:t> занимающихся в условиях организованных занятий</a:t>
            </a:r>
            <a:endParaRPr lang="ru-RU" sz="1900"/>
          </a:p>
          <a:p>
            <a:pPr algn="ctr">
              <a:buFont typeface="Wingdings" pitchFamily="2" charset="2"/>
              <a:buNone/>
            </a:pPr>
            <a:endParaRPr lang="ru-RU" sz="3200"/>
          </a:p>
          <a:p>
            <a:pPr algn="ctr">
              <a:buFont typeface="Wingdings" pitchFamily="2" charset="2"/>
              <a:buNone/>
            </a:pPr>
            <a:endParaRPr lang="ru-RU" sz="2800"/>
          </a:p>
        </p:txBody>
      </p:sp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CC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000" b="1">
                <a:solidFill>
                  <a:srgbClr val="663300"/>
                </a:solidFill>
              </a:rPr>
              <a:t>Цель проекта</a:t>
            </a:r>
          </a:p>
        </p:txBody>
      </p:sp>
      <p:sp>
        <p:nvSpPr>
          <p:cNvPr id="4100" name="Rectangle 2"/>
          <p:cNvSpPr txBox="1">
            <a:spLocks noChangeArrowheads="1"/>
          </p:cNvSpPr>
          <p:nvPr/>
        </p:nvSpPr>
        <p:spPr bwMode="auto">
          <a:xfrm>
            <a:off x="0" y="1905000"/>
            <a:ext cx="9144000" cy="533400"/>
          </a:xfrm>
          <a:prstGeom prst="rect">
            <a:avLst/>
          </a:prstGeom>
          <a:solidFill>
            <a:srgbClr val="FFCC99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000" b="1">
                <a:solidFill>
                  <a:srgbClr val="663300"/>
                </a:solidFill>
              </a:rPr>
              <a:t>Задачи проекта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2438400"/>
            <a:ext cx="9144000" cy="4419600"/>
          </a:xfrm>
          <a:prstGeom prst="rect">
            <a:avLst/>
          </a:prstGeom>
          <a:solidFill>
            <a:srgbClr val="99FF99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be-BY" sz="1900">
                <a:cs typeface="Times New Roman" pitchFamily="18" charset="0"/>
              </a:rPr>
              <a:t>1. Определить компонентный состав системы комплексного автоматизированного педагогического контроля физической культуры и физического состояния занимающихся в условиях организованных занятий. </a:t>
            </a:r>
            <a:endParaRPr lang="ru-RU" sz="1900">
              <a:cs typeface="Times New Roman" pitchFamily="18" charset="0"/>
            </a:endParaRPr>
          </a:p>
          <a:p>
            <a:pPr algn="just" eaLnBrk="1" hangingPunct="1"/>
            <a:r>
              <a:rPr lang="be-BY" sz="1900">
                <a:cs typeface="Times New Roman" pitchFamily="18" charset="0"/>
              </a:rPr>
              <a:t>2. Разработать и теоретически обосновать модели комплексного автоматизированного педагогического контроля физической культуры и физического состояния занимающихся (дошкольники, школьники, студенты) в условиях организованных занятий.</a:t>
            </a:r>
            <a:endParaRPr lang="ru-RU" sz="1900">
              <a:cs typeface="Times New Roman" pitchFamily="18" charset="0"/>
            </a:endParaRPr>
          </a:p>
          <a:p>
            <a:pPr algn="just" eaLnBrk="1" hangingPunct="1"/>
            <a:r>
              <a:rPr lang="be-BY" sz="1900">
                <a:cs typeface="Times New Roman" pitchFamily="18" charset="0"/>
              </a:rPr>
              <a:t>3. Экспериментально апробировать и внедрить в учреждения образования модели комплексного автоматизированного педагогического контроля физической культуры и физического состояния детей, подростков и учащейся молодёжи.</a:t>
            </a:r>
            <a:endParaRPr lang="ru-RU" sz="1900">
              <a:cs typeface="Times New Roman" pitchFamily="18" charset="0"/>
            </a:endParaRPr>
          </a:p>
          <a:p>
            <a:pPr algn="just" eaLnBrk="1" hangingPunct="1"/>
            <a:r>
              <a:rPr lang="be-BY" sz="1900">
                <a:cs typeface="Times New Roman" pitchFamily="18" charset="0"/>
              </a:rPr>
              <a:t>4. Разработать учебно-методические материалы и практические рекомендации (памятки, буклеты) по реализации системы комплексного автоматизированного педагогического контроля физической культуры и физического состояния учащихся и молодёжи.</a:t>
            </a:r>
            <a:endParaRPr lang="ru-RU" sz="1900"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ru-RU" sz="3200"/>
          </a:p>
          <a:p>
            <a:pPr algn="ctr">
              <a:buFont typeface="Wingdings" pitchFamily="2" charset="2"/>
              <a:buNone/>
            </a:pPr>
            <a:endParaRPr lang="ru-RU" sz="280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09600" y="5781675"/>
            <a:ext cx="800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Рисунок </a:t>
            </a:r>
            <a:r>
              <a:rPr lang="ru-RU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2 </a:t>
            </a:r>
            <a:r>
              <a:rPr lang="ru-RU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Теоретическая модель комплексного автоматизированного </a:t>
            </a:r>
            <a:r>
              <a:rPr lang="ru-RU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педагогического контроля физического состояния и состояния ПМЦС физической культуры </a:t>
            </a:r>
            <a:r>
              <a:rPr lang="ru-RU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дошкольников, школьников и студентов</a:t>
            </a:r>
            <a:endParaRPr lang="ru-RU" dirty="0">
              <a:latin typeface="+mj-lt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450" y="178497"/>
            <a:ext cx="8117076" cy="5536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1214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algn="ctr" eaLnBrk="0" hangingPunct="0">
              <a:defRPr/>
            </a:pPr>
            <a:r>
              <a:rPr lang="ru-RU" sz="25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Компьютерная программа для оценки и анализа умственной работоспособности школьников – </a:t>
            </a:r>
            <a:br>
              <a:rPr lang="ru-RU" sz="25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ru-RU" sz="25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en-US" sz="25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Mental Working Capacity</a:t>
            </a:r>
            <a:r>
              <a:rPr lang="ru-RU" sz="25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»</a:t>
            </a:r>
          </a:p>
        </p:txBody>
      </p:sp>
      <p:pic>
        <p:nvPicPr>
          <p:cNvPr id="614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86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7" b="3191"/>
          <a:stretch>
            <a:fillRect/>
          </a:stretch>
        </p:blipFill>
        <p:spPr bwMode="auto">
          <a:xfrm>
            <a:off x="0" y="0"/>
            <a:ext cx="914400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029200"/>
            <a:ext cx="9144000" cy="1816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sz="2000" dirty="0"/>
              <a:t>Рисунок 3 </a:t>
            </a:r>
            <a:r>
              <a:rPr lang="ru-RU" sz="2000" dirty="0"/>
              <a:t>– Комплексная оценка корректурных проб школьников, </a:t>
            </a:r>
          </a:p>
          <a:p>
            <a:pPr algn="ctr">
              <a:defRPr/>
            </a:pPr>
            <a:r>
              <a:rPr lang="ru-RU" sz="2000" dirty="0"/>
              <a:t>выполненная компьютерной программой «</a:t>
            </a:r>
            <a:r>
              <a:rPr lang="en-US" sz="2000" dirty="0"/>
              <a:t>Mental Working Capacity</a:t>
            </a:r>
            <a:r>
              <a:rPr lang="ru-RU" sz="2000" dirty="0"/>
              <a:t>»</a:t>
            </a:r>
            <a:endParaRPr lang="ru-RU" sz="2000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E8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8"/>
          <a:stretch>
            <a:fillRect/>
          </a:stretch>
        </p:blipFill>
        <p:spPr bwMode="auto">
          <a:xfrm>
            <a:off x="0" y="0"/>
            <a:ext cx="9144000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821363"/>
            <a:ext cx="9144000" cy="8318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52413" algn="ctr" eaLnBrk="0" hangingPunct="0">
              <a:defRPr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Рисунок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</a:t>
            </a:r>
            <a:r>
              <a:rPr lang="ru-RU" sz="2400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Закладка </a:t>
            </a:r>
            <a:r>
              <a:rPr lang="ru-RU" sz="2400" dirty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Функциональное состояние</a:t>
            </a:r>
            <a:r>
              <a:rPr lang="ru-RU" sz="2400" dirty="0">
                <a:ea typeface="Calibri" pitchFamily="34" charset="0"/>
                <a:cs typeface="Times New Roman" pitchFamily="18" charset="0"/>
              </a:rPr>
              <a:t>»</a:t>
            </a:r>
          </a:p>
          <a:p>
            <a:pPr indent="252413" algn="ctr" eaLnBrk="0" hangingPunct="0">
              <a:defRPr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автоматизированном комплексе </a:t>
            </a:r>
            <a:r>
              <a:rPr lang="ru-RU" sz="2400" dirty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Спортес</a:t>
            </a:r>
            <a:r>
              <a:rPr lang="ru-RU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1.0</a:t>
            </a:r>
            <a:r>
              <a:rPr lang="ru-RU" sz="2400" dirty="0">
                <a:ea typeface="Calibri" pitchFamily="34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E8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715250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5556250"/>
            <a:ext cx="9144000" cy="11080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Рисунок 5 </a:t>
            </a:r>
            <a:r>
              <a:rPr lang="ru-RU" sz="220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Вкладка </a:t>
            </a:r>
            <a:r>
              <a:rPr lang="ru-RU" sz="220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Показатели функциональной </a:t>
            </a:r>
          </a:p>
          <a:p>
            <a:pPr algn="ctr" eaLnBrk="0" hangingPunct="0"/>
            <a:r>
              <a:rPr lang="ru-RU" sz="2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подготовленности</a:t>
            </a:r>
            <a:r>
              <a:rPr lang="ru-RU" sz="220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>
                <a:latin typeface="Times New Roman" pitchFamily="18" charset="0"/>
                <a:cs typeface="Calibri" pitchFamily="34" charset="0"/>
              </a:rPr>
              <a:t>в компьютерной программе </a:t>
            </a:r>
          </a:p>
          <a:p>
            <a:pPr algn="ctr" eaLnBrk="0" hangingPunct="0"/>
            <a:r>
              <a:rPr lang="ru-RU" sz="2200">
                <a:cs typeface="Calibri" pitchFamily="34" charset="0"/>
              </a:rPr>
              <a:t>«</a:t>
            </a:r>
            <a:r>
              <a:rPr lang="en-US" sz="2200">
                <a:latin typeface="Times New Roman" pitchFamily="18" charset="0"/>
                <a:cs typeface="Calibri" pitchFamily="34" charset="0"/>
              </a:rPr>
              <a:t>Health correction</a:t>
            </a:r>
            <a:r>
              <a:rPr lang="ru-RU" sz="2200">
                <a:cs typeface="Calibri" pitchFamily="34" charset="0"/>
              </a:rPr>
              <a:t>»</a:t>
            </a:r>
            <a:endParaRPr lang="ru-RU" sz="220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40 диск\ДИССЕРТАЦИЯ\фОТОГРАФИИ  проведения дыхат. гимнастики\DSCN7902.JPG"/>
          <p:cNvPicPr>
            <a:picLocks noChangeAspect="1" noChangeArrowheads="1"/>
          </p:cNvPicPr>
          <p:nvPr/>
        </p:nvPicPr>
        <p:blipFill>
          <a:blip r:embed="rId2" cstate="print"/>
          <a:srcRect r="70" b="12523"/>
          <a:stretch>
            <a:fillRect/>
          </a:stretch>
        </p:blipFill>
        <p:spPr bwMode="auto">
          <a:xfrm>
            <a:off x="3765836" y="-76200"/>
            <a:ext cx="5454365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5" descr="D:\40 диск\ДИССЕРТАЦИЯ\фОТОГРАФИИ  проведения дыхат. гимнастики\DSCN7920.JPG"/>
          <p:cNvPicPr>
            <a:picLocks noChangeAspect="1" noChangeArrowheads="1"/>
          </p:cNvPicPr>
          <p:nvPr/>
        </p:nvPicPr>
        <p:blipFill>
          <a:blip r:embed="rId3" cstate="print"/>
          <a:srcRect r="3510" b="12961"/>
          <a:stretch>
            <a:fillRect/>
          </a:stretch>
        </p:blipFill>
        <p:spPr bwMode="auto">
          <a:xfrm>
            <a:off x="3883047" y="3124199"/>
            <a:ext cx="5413353" cy="3886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D:\40 диск\ДИССЕРТАЦИЯ\фОТОГРАФИИ  проведения дыхат. гимнастики\DSCN7890 - обработка.JPG"/>
          <p:cNvPicPr>
            <a:picLocks noChangeAspect="1" noChangeArrowheads="1"/>
          </p:cNvPicPr>
          <p:nvPr/>
        </p:nvPicPr>
        <p:blipFill>
          <a:blip r:embed="rId4" cstate="print"/>
          <a:srcRect r="2961" b="14912"/>
          <a:stretch>
            <a:fillRect/>
          </a:stretch>
        </p:blipFill>
        <p:spPr bwMode="auto">
          <a:xfrm>
            <a:off x="-304801" y="3124200"/>
            <a:ext cx="5907427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C:\Диссер-2012\DSCN7914 - обработанная.JPG"/>
          <p:cNvPicPr>
            <a:picLocks noChangeAspect="1" noChangeArrowheads="1"/>
          </p:cNvPicPr>
          <p:nvPr/>
        </p:nvPicPr>
        <p:blipFill>
          <a:blip r:embed="rId5" cstate="print"/>
          <a:srcRect r="-201" b="10511"/>
          <a:stretch>
            <a:fillRect/>
          </a:stretch>
        </p:blipFill>
        <p:spPr bwMode="auto">
          <a:xfrm>
            <a:off x="-152400" y="-76200"/>
            <a:ext cx="5466627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4CD7E4-9DEF-4D30-9959-75DC69E5F91D}"/>
</file>

<file path=customXml/itemProps2.xml><?xml version="1.0" encoding="utf-8"?>
<ds:datastoreItem xmlns:ds="http://schemas.openxmlformats.org/officeDocument/2006/customXml" ds:itemID="{AC326486-F806-454A-86C0-2E976635D53E}"/>
</file>

<file path=customXml/itemProps3.xml><?xml version="1.0" encoding="utf-8"?>
<ds:datastoreItem xmlns:ds="http://schemas.openxmlformats.org/officeDocument/2006/customXml" ds:itemID="{510AC7D8-167E-4EB2-ABE0-DDFB5B1C0E1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3211</TotalTime>
  <Words>248</Words>
  <Application>Microsoft Office PowerPoint</Application>
  <PresentationFormat>Экран (4:3)</PresentationFormat>
  <Paragraphs>28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Dmitry Tarasov</dc:creator>
  <cp:lastModifiedBy>Dmitry Tarasov</cp:lastModifiedBy>
  <cp:revision>137</cp:revision>
  <cp:lastPrinted>1601-01-01T00:00:00Z</cp:lastPrinted>
  <dcterms:created xsi:type="dcterms:W3CDTF">1601-01-01T00:00:00Z</dcterms:created>
  <dcterms:modified xsi:type="dcterms:W3CDTF">2017-05-30T06:48:55Z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Id">
    <vt:lpwstr>0x0101004F2A368D3035494DA465E43C4C6E389A</vt:lpwstr>
  </property>
</Properties>
</file>